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0" r:id="rId1"/>
  </p:sldMasterIdLst>
  <p:notesMasterIdLst>
    <p:notesMasterId r:id="rId14"/>
  </p:notesMasterIdLst>
  <p:handoutMasterIdLst>
    <p:handoutMasterId r:id="rId15"/>
  </p:handoutMasterIdLst>
  <p:sldIdLst>
    <p:sldId id="535" r:id="rId2"/>
    <p:sldId id="516" r:id="rId3"/>
    <p:sldId id="536" r:id="rId4"/>
    <p:sldId id="537" r:id="rId5"/>
    <p:sldId id="531" r:id="rId6"/>
    <p:sldId id="542" r:id="rId7"/>
    <p:sldId id="544" r:id="rId8"/>
    <p:sldId id="543" r:id="rId9"/>
    <p:sldId id="538" r:id="rId10"/>
    <p:sldId id="521" r:id="rId11"/>
    <p:sldId id="525" r:id="rId12"/>
    <p:sldId id="526" r:id="rId1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000000"/>
    <a:srgbClr val="FF3300"/>
    <a:srgbClr val="DEE7D1"/>
    <a:srgbClr val="FFFFFF"/>
    <a:srgbClr val="FFFDFD"/>
    <a:srgbClr val="FFFF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87" autoAdjust="0"/>
    <p:restoredTop sz="94660" autoAdjust="0"/>
  </p:normalViewPr>
  <p:slideViewPr>
    <p:cSldViewPr>
      <p:cViewPr varScale="1">
        <p:scale>
          <a:sx n="82" d="100"/>
          <a:sy n="82" d="100"/>
        </p:scale>
        <p:origin x="1253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57" tIns="45628" rIns="91257" bIns="45628" numCol="1" anchor="t" anchorCtr="0" compatLnSpc="1">
            <a:prstTxWarp prst="textNoShape">
              <a:avLst/>
            </a:prstTxWarp>
          </a:bodyPr>
          <a:lstStyle>
            <a:lvl1pPr defTabSz="912813" eaLnBrk="0" hangingPunct="0">
              <a:defRPr kumimoji="0" sz="1200" b="0" smtClean="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57" tIns="45628" rIns="91257" bIns="45628" numCol="1" anchor="t" anchorCtr="0" compatLnSpc="1">
            <a:prstTxWarp prst="textNoShape">
              <a:avLst/>
            </a:prstTxWarp>
          </a:bodyPr>
          <a:lstStyle>
            <a:lvl1pPr algn="r" defTabSz="912813" eaLnBrk="0" hangingPunct="0">
              <a:defRPr kumimoji="0" sz="1200" b="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87D36F55-2A48-4970-8062-8B974EC302E2}" type="datetime1">
              <a:rPr lang="zh-TW" altLang="en-US"/>
              <a:pPr>
                <a:defRPr/>
              </a:pPr>
              <a:t>2019/2/1</a:t>
            </a:fld>
            <a:endParaRPr lang="en-US" altLang="zh-TW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57" tIns="45628" rIns="91257" bIns="45628" numCol="1" anchor="b" anchorCtr="0" compatLnSpc="1">
            <a:prstTxWarp prst="textNoShape">
              <a:avLst/>
            </a:prstTxWarp>
          </a:bodyPr>
          <a:lstStyle>
            <a:lvl1pPr defTabSz="912813" eaLnBrk="0" hangingPunct="0">
              <a:defRPr kumimoji="0" sz="1200" b="0" smtClean="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57" tIns="45628" rIns="91257" bIns="45628" numCol="1" anchor="b" anchorCtr="0" compatLnSpc="1">
            <a:prstTxWarp prst="textNoShape">
              <a:avLst/>
            </a:prstTxWarp>
          </a:bodyPr>
          <a:lstStyle>
            <a:lvl1pPr algn="r" defTabSz="912813" eaLnBrk="0" hangingPunct="0">
              <a:defRPr kumimoji="0" sz="1200" b="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02FF56DC-493B-478E-A015-E66B3E446129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483115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57" tIns="45628" rIns="91257" bIns="45628" numCol="1" anchor="t" anchorCtr="0" compatLnSpc="1">
            <a:prstTxWarp prst="textNoShape">
              <a:avLst/>
            </a:prstTxWarp>
          </a:bodyPr>
          <a:lstStyle>
            <a:lvl1pPr defTabSz="912813">
              <a:defRPr kumimoji="0" sz="1200" b="0" smtClean="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57" tIns="45628" rIns="91257" bIns="45628" numCol="1" anchor="t" anchorCtr="0" compatLnSpc="1">
            <a:prstTxWarp prst="textNoShape">
              <a:avLst/>
            </a:prstTxWarp>
          </a:bodyPr>
          <a:lstStyle>
            <a:lvl1pPr algn="r" defTabSz="912813">
              <a:defRPr kumimoji="0" sz="1200" b="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FC39F445-06EF-4E00-81F7-37AE9829A6D5}" type="datetime1">
              <a:rPr lang="zh-TW" altLang="en-US"/>
              <a:pPr>
                <a:defRPr/>
              </a:pPr>
              <a:t>2019/2/1</a:t>
            </a:fld>
            <a:endParaRPr lang="en-US" alt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09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3" rIns="91367" bIns="45683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 bwMode="auto">
          <a:xfrm>
            <a:off x="677863" y="4718050"/>
            <a:ext cx="5441950" cy="446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57" tIns="45628" rIns="91257" bIns="456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57" tIns="45628" rIns="91257" bIns="45628" numCol="1" anchor="b" anchorCtr="0" compatLnSpc="1">
            <a:prstTxWarp prst="textNoShape">
              <a:avLst/>
            </a:prstTxWarp>
          </a:bodyPr>
          <a:lstStyle>
            <a:lvl1pPr defTabSz="912813">
              <a:defRPr kumimoji="0" sz="1200" b="0" smtClean="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57" tIns="45628" rIns="91257" bIns="45628" numCol="1" anchor="b" anchorCtr="0" compatLnSpc="1">
            <a:prstTxWarp prst="textNoShape">
              <a:avLst/>
            </a:prstTxWarp>
          </a:bodyPr>
          <a:lstStyle>
            <a:lvl1pPr algn="r" defTabSz="912813">
              <a:defRPr kumimoji="0" sz="1200" b="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42458B59-C594-4547-BC41-28C674A42E5B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827460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271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06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12102A-6B4D-4072-A37F-9B400926AD4E}" type="datetimeFigureOut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2/1/2019</a:t>
            </a:fld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C30D8A8-B859-4C5B-B442-5FAB2CCC1924}" type="slidenum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 b="0" dirty="0">
              <a:latin typeface="Verdan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80361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955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579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6" name="直線接點 5"/>
          <p:cNvCxnSpPr/>
          <p:nvPr userDrawn="1"/>
        </p:nvCxnSpPr>
        <p:spPr>
          <a:xfrm>
            <a:off x="2771800" y="1484784"/>
            <a:ext cx="590465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接點 6"/>
          <p:cNvCxnSpPr/>
          <p:nvPr userDrawn="1"/>
        </p:nvCxnSpPr>
        <p:spPr>
          <a:xfrm>
            <a:off x="3239344" y="1556792"/>
            <a:ext cx="5904656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8792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381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132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870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12102A-6B4D-4072-A37F-9B400926AD4E}" type="datetimeFigureOut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2/1/2019</a:t>
            </a:fld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C30D8A8-B859-4C5B-B442-5FAB2CCC1924}" type="slidenum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 b="0" dirty="0">
              <a:latin typeface="Verdan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20297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12102A-6B4D-4072-A37F-9B400926AD4E}" type="datetimeFigureOut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2/1/2019</a:t>
            </a:fld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C30D8A8-B859-4C5B-B442-5FAB2CCC1924}" type="slidenum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799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12102A-6B4D-4072-A37F-9B400926AD4E}" type="datetimeFigureOut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2/1/2019</a:t>
            </a:fld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C30D8A8-B859-4C5B-B442-5FAB2CCC1924}" type="slidenum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 b="0" dirty="0">
              <a:latin typeface="Verdan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5466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12102A-6B4D-4072-A37F-9B400926AD4E}" type="datetimeFigureOut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2/1/2019</a:t>
            </a:fld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C30D8A8-B859-4C5B-B442-5FAB2CCC1924}" type="slidenum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4508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12102A-6B4D-4072-A37F-9B400926AD4E}" type="datetimeFigureOut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2/1/2019</a:t>
            </a:fld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C30D8A8-B859-4C5B-B442-5FAB2CCC1924}" type="slidenum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 b="0" dirty="0">
              <a:latin typeface="Verdan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18717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6451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102A-6B4D-4072-A37F-9B400926AD4E}" type="datetimeFigureOut">
              <a:rPr lang="en-US" smtClean="0"/>
              <a:pPr/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0D8A8-B859-4C5B-B442-5FAB2CCC19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8853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含圖片的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28675" y="2292095"/>
            <a:ext cx="4300538" cy="2219691"/>
          </a:xfrm>
        </p:spPr>
        <p:txBody>
          <a:bodyPr rtlCol="0" anchor="ctr">
            <a:normAutofit/>
          </a:bodyPr>
          <a:lstStyle>
            <a:lvl1pPr algn="l" rtl="0">
              <a:defRPr sz="3300" cap="all" baseline="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lang="zh-TW" altLang="en-US" noProof="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28675" y="4511785"/>
            <a:ext cx="4300538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35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 marL="342900" indent="0" algn="ctr" rtl="0">
              <a:buNone/>
              <a:defRPr sz="1500"/>
            </a:lvl2pPr>
            <a:lvl3pPr marL="685800" indent="0" algn="ctr" rtl="0">
              <a:buNone/>
              <a:defRPr sz="1350"/>
            </a:lvl3pPr>
            <a:lvl4pPr marL="1028700" indent="0" algn="ctr" rtl="0">
              <a:buNone/>
              <a:defRPr sz="1200"/>
            </a:lvl4pPr>
            <a:lvl5pPr marL="1371600" indent="0" algn="ctr" rtl="0">
              <a:buNone/>
              <a:defRPr sz="1200"/>
            </a:lvl5pPr>
            <a:lvl6pPr marL="1714500" indent="0" algn="ctr" rtl="0">
              <a:buNone/>
              <a:defRPr sz="1200"/>
            </a:lvl6pPr>
            <a:lvl7pPr marL="2057400" indent="0" algn="ctr" rtl="0">
              <a:buNone/>
              <a:defRPr sz="1200"/>
            </a:lvl7pPr>
            <a:lvl8pPr marL="2400300" indent="0" algn="ctr" rtl="0">
              <a:buNone/>
              <a:defRPr sz="1200"/>
            </a:lvl8pPr>
            <a:lvl9pPr marL="2743200" indent="0" algn="ctr" rtl="0">
              <a:buNone/>
              <a:defRPr sz="1200"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lang="zh-TW" altLang="en-US" noProof="0" dirty="0"/>
          </a:p>
        </p:txBody>
      </p:sp>
      <p:sp>
        <p:nvSpPr>
          <p:cNvPr id="11" name="圖片預留位置 10"/>
          <p:cNvSpPr>
            <a:spLocks noGrp="1"/>
          </p:cNvSpPr>
          <p:nvPr>
            <p:ph type="pic" sz="quarter" idx="13"/>
          </p:nvPr>
        </p:nvSpPr>
        <p:spPr>
          <a:xfrm>
            <a:off x="5235798" y="1310656"/>
            <a:ext cx="3908203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 rtl="0">
              <a:buNone/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/>
              <a:t>按一下圖示以新增圖片</a:t>
            </a:r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44190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12102A-6B4D-4072-A37F-9B400926AD4E}" type="datetimeFigureOut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2/1/2019</a:t>
            </a:fld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en-US" b="0" dirty="0">
              <a:latin typeface="Verdana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C30D8A8-B859-4C5B-B442-5FAB2CCC1924}" type="slidenum">
              <a:rPr kumimoji="0" lang="en-US" b="0" smtClean="0">
                <a:latin typeface="Verdana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 b="0" dirty="0">
              <a:latin typeface="Verdan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76978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  <p:sldLayoutId id="2147483803" r:id="rId13"/>
    <p:sldLayoutId id="2147483804" r:id="rId14"/>
    <p:sldLayoutId id="2147483805" r:id="rId15"/>
    <p:sldLayoutId id="2147483806" r:id="rId16"/>
    <p:sldLayoutId id="21474838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15616" y="2420888"/>
            <a:ext cx="6177709" cy="1646302"/>
          </a:xfrm>
        </p:spPr>
        <p:txBody>
          <a:bodyPr/>
          <a:lstStyle/>
          <a:p>
            <a:pPr algn="ctr"/>
            <a:r>
              <a:rPr lang="en-US" altLang="zh-TW" sz="4400" dirty="0"/>
              <a:t>107</a:t>
            </a:r>
            <a:r>
              <a:rPr lang="zh-TW" altLang="en-US" sz="4400" dirty="0"/>
              <a:t>年度下學期新林國小</a:t>
            </a:r>
            <a:br>
              <a:rPr lang="en-US" altLang="zh-TW" sz="4400" dirty="0"/>
            </a:br>
            <a:r>
              <a:rPr lang="zh-TW" altLang="en-US" sz="4400" dirty="0"/>
              <a:t>校園安全會議</a:t>
            </a:r>
          </a:p>
        </p:txBody>
      </p:sp>
    </p:spTree>
    <p:extLst>
      <p:ext uri="{BB962C8B-B14F-4D97-AF65-F5344CB8AC3E}">
        <p14:creationId xmlns:p14="http://schemas.microsoft.com/office/powerpoint/2010/main" val="2172716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2555776" y="332656"/>
            <a:ext cx="4475014" cy="1143000"/>
          </a:xfrm>
        </p:spPr>
        <p:txBody>
          <a:bodyPr/>
          <a:lstStyle/>
          <a:p>
            <a:pPr>
              <a:defRPr/>
            </a:pPr>
            <a:r>
              <a:rPr lang="zh-TW" altLang="en-US" dirty="0"/>
              <a:t>議程</a:t>
            </a:r>
          </a:p>
        </p:txBody>
      </p:sp>
      <p:sp>
        <p:nvSpPr>
          <p:cNvPr id="7" name="內容版面配置區 2"/>
          <p:cNvSpPr>
            <a:spLocks noGrp="1"/>
          </p:cNvSpPr>
          <p:nvPr>
            <p:ph idx="1"/>
          </p:nvPr>
        </p:nvSpPr>
        <p:spPr>
          <a:xfrm>
            <a:off x="1331640" y="1196752"/>
            <a:ext cx="7499350" cy="4800600"/>
          </a:xfrm>
        </p:spPr>
        <p:txBody>
          <a:bodyPr/>
          <a:lstStyle/>
          <a:p>
            <a:r>
              <a:rPr lang="zh-TW" altLang="en-US" sz="3600" dirty="0"/>
              <a:t>主席致詞</a:t>
            </a:r>
            <a:endParaRPr lang="en-US" altLang="zh-TW" sz="3600" dirty="0"/>
          </a:p>
          <a:p>
            <a:r>
              <a:rPr lang="zh-TW" altLang="en-US" sz="3600" dirty="0"/>
              <a:t>業務報告</a:t>
            </a:r>
            <a:endParaRPr lang="en-US" altLang="zh-TW" sz="3600" dirty="0"/>
          </a:p>
          <a:p>
            <a:r>
              <a:rPr lang="zh-TW" altLang="en-US" sz="3600" dirty="0"/>
              <a:t>提案討論</a:t>
            </a:r>
            <a:endParaRPr lang="en-US" altLang="zh-TW" sz="3600" dirty="0"/>
          </a:p>
          <a:p>
            <a:r>
              <a:rPr lang="zh-TW" altLang="en-US" sz="3600" dirty="0"/>
              <a:t>臨時動議</a:t>
            </a:r>
            <a:endParaRPr lang="en-US" altLang="zh-TW" sz="3600" dirty="0"/>
          </a:p>
          <a:p>
            <a:r>
              <a:rPr lang="zh-TW" altLang="en-US" sz="3600" dirty="0"/>
              <a:t>散會</a:t>
            </a:r>
            <a:endParaRPr lang="en-US" altLang="zh-TW" sz="3600" dirty="0"/>
          </a:p>
          <a:p>
            <a:endParaRPr lang="en-US" altLang="zh-TW" sz="3600" dirty="0"/>
          </a:p>
        </p:txBody>
      </p:sp>
    </p:spTree>
    <p:extLst>
      <p:ext uri="{BB962C8B-B14F-4D97-AF65-F5344CB8AC3E}">
        <p14:creationId xmlns:p14="http://schemas.microsoft.com/office/powerpoint/2010/main" val="2572514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 txBox="1">
            <a:spLocks/>
          </p:cNvSpPr>
          <p:nvPr/>
        </p:nvSpPr>
        <p:spPr bwMode="auto">
          <a:xfrm>
            <a:off x="7708" y="571739"/>
            <a:ext cx="51587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校園安全</a:t>
            </a:r>
            <a:r>
              <a:rPr lang="en-US" altLang="zh-TW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門禁管理</a:t>
            </a:r>
          </a:p>
        </p:txBody>
      </p:sp>
      <p:sp>
        <p:nvSpPr>
          <p:cNvPr id="11" name="矩形 10"/>
          <p:cNvSpPr/>
          <p:nvPr/>
        </p:nvSpPr>
        <p:spPr>
          <a:xfrm>
            <a:off x="611560" y="1556792"/>
            <a:ext cx="757808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/>
              <a:t>一、</a:t>
            </a:r>
            <a:r>
              <a:rPr lang="zh-TW" altLang="en-US" sz="2000" b="1" dirty="0"/>
              <a:t>校大門開啟時間為</a:t>
            </a:r>
            <a:endParaRPr lang="en-US" altLang="zh-TW" sz="2000" b="1" dirty="0"/>
          </a:p>
          <a:p>
            <a:pPr lvl="1"/>
            <a:r>
              <a:rPr lang="zh-TW" altLang="en-US" sz="2000" dirty="0"/>
              <a:t>     早上：</a:t>
            </a:r>
            <a:r>
              <a:rPr lang="en-US" altLang="zh-TW" sz="2000" dirty="0"/>
              <a:t>07</a:t>
            </a:r>
            <a:r>
              <a:rPr lang="zh-TW" altLang="en-US" sz="2000" dirty="0"/>
              <a:t>：</a:t>
            </a:r>
            <a:r>
              <a:rPr lang="en-US" altLang="zh-TW" sz="2000" dirty="0"/>
              <a:t>20~07</a:t>
            </a:r>
            <a:r>
              <a:rPr lang="zh-TW" altLang="en-US" sz="2000" dirty="0"/>
              <a:t>：</a:t>
            </a:r>
            <a:r>
              <a:rPr lang="en-US" altLang="zh-TW" sz="2000" dirty="0"/>
              <a:t>50</a:t>
            </a:r>
          </a:p>
          <a:p>
            <a:pPr lvl="1"/>
            <a:r>
              <a:rPr lang="zh-TW" altLang="en-US" sz="2000" dirty="0"/>
              <a:t>     中午：</a:t>
            </a:r>
            <a:r>
              <a:rPr lang="en-US" altLang="zh-TW" sz="2000" dirty="0"/>
              <a:t>12</a:t>
            </a:r>
            <a:r>
              <a:rPr lang="zh-TW" altLang="en-US" sz="2000" dirty="0"/>
              <a:t>：</a:t>
            </a:r>
            <a:r>
              <a:rPr lang="en-US" altLang="zh-TW" sz="2000" dirty="0"/>
              <a:t>00~12</a:t>
            </a:r>
            <a:r>
              <a:rPr lang="zh-TW" altLang="en-US" sz="2000" dirty="0"/>
              <a:t>：</a:t>
            </a:r>
            <a:r>
              <a:rPr lang="en-US" altLang="zh-TW" sz="2000" dirty="0"/>
              <a:t>10</a:t>
            </a:r>
          </a:p>
          <a:p>
            <a:pPr lvl="1"/>
            <a:r>
              <a:rPr lang="zh-TW" altLang="en-US" sz="2000" dirty="0"/>
              <a:t>     下午：</a:t>
            </a:r>
            <a:r>
              <a:rPr lang="en-US" altLang="zh-TW" sz="2000" dirty="0"/>
              <a:t>16</a:t>
            </a:r>
            <a:r>
              <a:rPr lang="zh-TW" altLang="en-US" sz="2000" dirty="0"/>
              <a:t>：</a:t>
            </a:r>
            <a:r>
              <a:rPr lang="en-US" altLang="zh-TW" sz="2000" dirty="0"/>
              <a:t>00~16</a:t>
            </a:r>
            <a:r>
              <a:rPr lang="zh-TW" altLang="en-US" sz="2000" dirty="0"/>
              <a:t>：</a:t>
            </a:r>
            <a:r>
              <a:rPr lang="en-US" altLang="zh-TW" sz="2000" dirty="0"/>
              <a:t>10</a:t>
            </a:r>
          </a:p>
          <a:p>
            <a:pPr lvl="1"/>
            <a:r>
              <a:rPr lang="zh-TW" altLang="en-US" sz="2000" dirty="0"/>
              <a:t>     上課時間校園門禁管制時間為</a:t>
            </a:r>
            <a:r>
              <a:rPr lang="en-US" altLang="zh-TW" sz="2000" dirty="0">
                <a:solidFill>
                  <a:srgbClr val="FF0000"/>
                </a:solidFill>
              </a:rPr>
              <a:t>7:20-16:10</a:t>
            </a:r>
            <a:r>
              <a:rPr lang="zh-TW" altLang="en-US" sz="2000" dirty="0"/>
              <a:t>，於此時段</a:t>
            </a:r>
            <a:endParaRPr lang="en-US" altLang="zh-TW" sz="2000" dirty="0"/>
          </a:p>
          <a:p>
            <a:pPr lvl="1"/>
            <a:r>
              <a:rPr lang="zh-TW" altLang="en-US" sz="2000" dirty="0"/>
              <a:t>     如需洽公請至警衛室辦理換證。</a:t>
            </a:r>
            <a:endParaRPr lang="en-US" altLang="zh-TW" sz="2000" dirty="0"/>
          </a:p>
          <a:p>
            <a:pPr lvl="1"/>
            <a:r>
              <a:rPr lang="zh-TW" altLang="en-US" sz="2000" dirty="0"/>
              <a:t> </a:t>
            </a:r>
            <a:r>
              <a:rPr lang="zh-TW" altLang="en-US" sz="2000" b="1" dirty="0"/>
              <a:t>車道側門開啟時間為</a:t>
            </a:r>
            <a:endParaRPr lang="en-US" altLang="zh-TW" sz="2000" b="1" dirty="0"/>
          </a:p>
          <a:p>
            <a:pPr lvl="1"/>
            <a:r>
              <a:rPr lang="zh-TW" altLang="en-US" sz="2000" dirty="0"/>
              <a:t>     早上：</a:t>
            </a:r>
            <a:r>
              <a:rPr lang="en-US" altLang="zh-TW" sz="2000" dirty="0"/>
              <a:t>07</a:t>
            </a:r>
            <a:r>
              <a:rPr lang="zh-TW" altLang="en-US" sz="2000" dirty="0"/>
              <a:t>：</a:t>
            </a:r>
            <a:r>
              <a:rPr lang="en-US" altLang="zh-TW" sz="2000" dirty="0"/>
              <a:t>00~08</a:t>
            </a:r>
            <a:r>
              <a:rPr lang="zh-TW" altLang="en-US" sz="2000" dirty="0"/>
              <a:t>：</a:t>
            </a:r>
            <a:r>
              <a:rPr lang="en-US" altLang="zh-TW" sz="2000" dirty="0"/>
              <a:t>00</a:t>
            </a:r>
          </a:p>
          <a:p>
            <a:r>
              <a:rPr lang="zh-TW" altLang="en-US" sz="2000" dirty="0"/>
              <a:t>           下午：</a:t>
            </a:r>
            <a:r>
              <a:rPr lang="en-US" altLang="zh-TW" sz="2000" dirty="0"/>
              <a:t>16</a:t>
            </a:r>
            <a:r>
              <a:rPr lang="zh-TW" altLang="en-US" sz="2000" dirty="0"/>
              <a:t>：</a:t>
            </a:r>
            <a:r>
              <a:rPr lang="en-US" altLang="zh-TW" sz="2000" dirty="0"/>
              <a:t>30~17</a:t>
            </a:r>
            <a:r>
              <a:rPr lang="zh-TW" altLang="en-US" sz="2000" dirty="0"/>
              <a:t>：</a:t>
            </a:r>
            <a:r>
              <a:rPr lang="en-US" altLang="zh-TW" sz="2000" dirty="0"/>
              <a:t>30</a:t>
            </a:r>
            <a:endParaRPr lang="zh-TW" altLang="en-US" sz="2000" dirty="0"/>
          </a:p>
          <a:p>
            <a:endParaRPr lang="en-US" altLang="zh-TW" sz="2000" dirty="0"/>
          </a:p>
          <a:p>
            <a:r>
              <a:rPr lang="zh-TW" altLang="en-US" sz="2000" dirty="0"/>
              <a:t>二、目前學校尚未完工，尚無操場，因此放學時間暫不開放校園</a:t>
            </a:r>
            <a:endParaRPr lang="en-US" altLang="zh-TW" sz="2000" dirty="0"/>
          </a:p>
          <a:p>
            <a:endParaRPr lang="en-US" altLang="zh-TW" sz="2000" dirty="0"/>
          </a:p>
          <a:p>
            <a:r>
              <a:rPr lang="zh-TW" altLang="en-US" sz="2000" dirty="0"/>
              <a:t>三、學校若遇辦理校內活動等期間，依活動時程對外開放。</a:t>
            </a:r>
          </a:p>
          <a:p>
            <a:endParaRPr lang="en-US" altLang="zh-TW" sz="2000" dirty="0"/>
          </a:p>
          <a:p>
            <a:r>
              <a:rPr lang="zh-TW" altLang="en-US" sz="2000" dirty="0"/>
              <a:t>四、家長進入校園請至警衛室換證，勿逕行進入教室樓層。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6810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 txBox="1">
            <a:spLocks/>
          </p:cNvSpPr>
          <p:nvPr/>
        </p:nvSpPr>
        <p:spPr bwMode="auto">
          <a:xfrm>
            <a:off x="0" y="476672"/>
            <a:ext cx="51587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校園安全</a:t>
            </a:r>
            <a:r>
              <a:rPr lang="en-US" altLang="zh-TW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相關規定</a:t>
            </a:r>
          </a:p>
        </p:txBody>
      </p:sp>
      <p:sp>
        <p:nvSpPr>
          <p:cNvPr id="4" name="矩形 3"/>
          <p:cNvSpPr/>
          <p:nvPr/>
        </p:nvSpPr>
        <p:spPr>
          <a:xfrm>
            <a:off x="467544" y="1702886"/>
            <a:ext cx="8532983" cy="3452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0" indent="-825500">
              <a:lnSpc>
                <a:spcPts val="2200"/>
              </a:lnSpc>
              <a:spcBef>
                <a:spcPts val="360"/>
              </a:spcBef>
              <a:spcAft>
                <a:spcPts val="360"/>
              </a:spcAft>
            </a:pPr>
            <a:r>
              <a:rPr lang="zh-TW" altLang="en-US" sz="2000" dirty="0">
                <a:ea typeface="標楷體"/>
              </a:rPr>
              <a:t>一</a:t>
            </a:r>
            <a:r>
              <a:rPr lang="zh-TW" altLang="en-US" sz="2000" dirty="0">
                <a:ea typeface="新細明體"/>
              </a:rPr>
              <a:t>、</a:t>
            </a:r>
            <a:r>
              <a:rPr lang="zh-TW" altLang="zh-TW" sz="2000" dirty="0">
                <a:ea typeface="標楷體"/>
              </a:rPr>
              <a:t>不要讓孩子單獨太早校或遲到</a:t>
            </a:r>
            <a:r>
              <a:rPr lang="en-US" altLang="zh-TW" sz="2000" dirty="0">
                <a:ea typeface="標楷體"/>
              </a:rPr>
              <a:t>(</a:t>
            </a:r>
            <a:r>
              <a:rPr lang="zh-TW" altLang="zh-TW" sz="2000" dirty="0">
                <a:ea typeface="標楷體"/>
              </a:rPr>
              <a:t>導護老師值勤時間</a:t>
            </a:r>
            <a:r>
              <a:rPr lang="en-US" altLang="zh-TW" sz="2000" u="sng" dirty="0">
                <a:solidFill>
                  <a:srgbClr val="FF0000"/>
                </a:solidFill>
                <a:ea typeface="標楷體"/>
              </a:rPr>
              <a:t>7:20-7</a:t>
            </a:r>
            <a:r>
              <a:rPr lang="zh-TW" altLang="zh-TW" sz="2000" u="sng" dirty="0">
                <a:solidFill>
                  <a:srgbClr val="FF0000"/>
                </a:solidFill>
                <a:ea typeface="標楷體"/>
              </a:rPr>
              <a:t>：</a:t>
            </a:r>
            <a:r>
              <a:rPr lang="en-US" altLang="zh-TW" sz="2000" u="sng" dirty="0">
                <a:solidFill>
                  <a:srgbClr val="FF0000"/>
                </a:solidFill>
                <a:ea typeface="標楷體"/>
              </a:rPr>
              <a:t>50</a:t>
            </a:r>
            <a:r>
              <a:rPr lang="en-US" altLang="zh-TW" sz="2000" dirty="0">
                <a:ea typeface="標楷體"/>
              </a:rPr>
              <a:t>) </a:t>
            </a:r>
            <a:r>
              <a:rPr lang="zh-TW" altLang="zh-TW" sz="2000" dirty="0">
                <a:ea typeface="標楷體"/>
              </a:rPr>
              <a:t>，請</a:t>
            </a:r>
            <a:endParaRPr lang="en-US" altLang="zh-TW" sz="2000" dirty="0">
              <a:ea typeface="標楷體"/>
            </a:endParaRPr>
          </a:p>
          <a:p>
            <a:pPr marL="825500" indent="-825500">
              <a:lnSpc>
                <a:spcPts val="2200"/>
              </a:lnSpc>
              <a:spcBef>
                <a:spcPts val="360"/>
              </a:spcBef>
              <a:spcAft>
                <a:spcPts val="360"/>
              </a:spcAft>
            </a:pPr>
            <a:r>
              <a:rPr lang="zh-TW" altLang="en-US" sz="2000" dirty="0">
                <a:ea typeface="標楷體"/>
              </a:rPr>
              <a:t>       學</a:t>
            </a:r>
            <a:r>
              <a:rPr lang="zh-TW" altLang="zh-TW" sz="2000" dirty="0">
                <a:ea typeface="標楷體"/>
              </a:rPr>
              <a:t>生勿於</a:t>
            </a:r>
            <a:r>
              <a:rPr lang="en-US" altLang="zh-TW" sz="2000" dirty="0">
                <a:ea typeface="標楷體"/>
              </a:rPr>
              <a:t>7</a:t>
            </a:r>
            <a:r>
              <a:rPr lang="zh-TW" altLang="zh-TW" sz="2000" dirty="0">
                <a:ea typeface="標楷體"/>
              </a:rPr>
              <a:t>點前到校，在</a:t>
            </a:r>
            <a:r>
              <a:rPr lang="en-US" altLang="zh-TW" sz="2000" u="sng" dirty="0">
                <a:solidFill>
                  <a:srgbClr val="FF0000"/>
                </a:solidFill>
                <a:ea typeface="標楷體"/>
              </a:rPr>
              <a:t>7</a:t>
            </a:r>
            <a:r>
              <a:rPr lang="zh-TW" altLang="zh-TW" sz="2000" u="sng" dirty="0">
                <a:solidFill>
                  <a:srgbClr val="FF0000"/>
                </a:solidFill>
                <a:ea typeface="標楷體"/>
              </a:rPr>
              <a:t>：</a:t>
            </a:r>
            <a:r>
              <a:rPr lang="en-US" altLang="zh-TW" sz="2000" u="sng" dirty="0">
                <a:solidFill>
                  <a:srgbClr val="FF0000"/>
                </a:solidFill>
                <a:ea typeface="標楷體"/>
              </a:rPr>
              <a:t>00-7</a:t>
            </a:r>
            <a:r>
              <a:rPr lang="zh-TW" altLang="zh-TW" sz="2000" u="sng" dirty="0">
                <a:solidFill>
                  <a:srgbClr val="FF0000"/>
                </a:solidFill>
                <a:ea typeface="標楷體"/>
              </a:rPr>
              <a:t>：</a:t>
            </a:r>
            <a:r>
              <a:rPr lang="en-US" altLang="zh-TW" sz="2000" u="sng" dirty="0">
                <a:solidFill>
                  <a:srgbClr val="FF0000"/>
                </a:solidFill>
                <a:ea typeface="標楷體"/>
              </a:rPr>
              <a:t>20</a:t>
            </a:r>
            <a:r>
              <a:rPr lang="zh-TW" altLang="zh-TW" sz="2000" dirty="0">
                <a:ea typeface="標楷體"/>
              </a:rPr>
              <a:t>前到校的學生一律於</a:t>
            </a:r>
            <a:r>
              <a:rPr lang="zh-TW" altLang="en-US" sz="2000" dirty="0">
                <a:ea typeface="標楷體"/>
              </a:rPr>
              <a:t>校門旁的</a:t>
            </a:r>
            <a:endParaRPr lang="en-US" altLang="zh-TW" sz="2000" dirty="0">
              <a:ea typeface="標楷體"/>
            </a:endParaRPr>
          </a:p>
          <a:p>
            <a:pPr marL="825500" indent="-825500">
              <a:lnSpc>
                <a:spcPts val="2200"/>
              </a:lnSpc>
              <a:spcBef>
                <a:spcPts val="360"/>
              </a:spcBef>
              <a:spcAft>
                <a:spcPts val="360"/>
              </a:spcAft>
            </a:pPr>
            <a:r>
              <a:rPr lang="zh-TW" altLang="en-US" sz="2000" dirty="0">
                <a:ea typeface="標楷體"/>
              </a:rPr>
              <a:t>       側門內</a:t>
            </a:r>
            <a:r>
              <a:rPr lang="zh-TW" altLang="zh-TW" sz="2000" dirty="0">
                <a:ea typeface="標楷體"/>
              </a:rPr>
              <a:t>集合等候。</a:t>
            </a:r>
            <a:endParaRPr lang="zh-TW" altLang="zh-TW" sz="2000" dirty="0"/>
          </a:p>
          <a:p>
            <a:pPr>
              <a:lnSpc>
                <a:spcPts val="2200"/>
              </a:lnSpc>
              <a:spcBef>
                <a:spcPts val="360"/>
              </a:spcBef>
              <a:spcAft>
                <a:spcPts val="360"/>
              </a:spcAft>
            </a:pPr>
            <a:r>
              <a:rPr lang="zh-TW" altLang="en-US" sz="2000" dirty="0">
                <a:ea typeface="標楷體"/>
              </a:rPr>
              <a:t>二</a:t>
            </a:r>
            <a:r>
              <a:rPr lang="zh-TW" altLang="en-US" sz="2000" dirty="0">
                <a:ea typeface="新細明體"/>
              </a:rPr>
              <a:t>、</a:t>
            </a:r>
            <a:r>
              <a:rPr lang="zh-TW" altLang="zh-TW" sz="2000" dirty="0">
                <a:ea typeface="標楷體"/>
              </a:rPr>
              <a:t>放學時間欲接回學生，請至</a:t>
            </a:r>
            <a:r>
              <a:rPr lang="zh-TW" altLang="en-US" sz="2000" dirty="0">
                <a:ea typeface="標楷體"/>
              </a:rPr>
              <a:t>校門外</a:t>
            </a:r>
            <a:r>
              <a:rPr lang="zh-TW" altLang="zh-TW" sz="2000" dirty="0">
                <a:ea typeface="標楷體"/>
              </a:rPr>
              <a:t>「</a:t>
            </a:r>
            <a:r>
              <a:rPr lang="zh-TW" altLang="zh-TW" sz="2000" dirty="0">
                <a:solidFill>
                  <a:srgbClr val="FF0000"/>
                </a:solidFill>
                <a:ea typeface="標楷體"/>
              </a:rPr>
              <a:t>家長接送區</a:t>
            </a:r>
            <a:r>
              <a:rPr lang="zh-TW" altLang="zh-TW" sz="2000" dirty="0">
                <a:ea typeface="標楷體"/>
              </a:rPr>
              <a:t>」等候學生路隊，請</a:t>
            </a:r>
            <a:endParaRPr lang="en-US" altLang="zh-TW" sz="2000" dirty="0">
              <a:ea typeface="標楷體"/>
            </a:endParaRPr>
          </a:p>
          <a:p>
            <a:pPr>
              <a:lnSpc>
                <a:spcPts val="2200"/>
              </a:lnSpc>
              <a:spcBef>
                <a:spcPts val="360"/>
              </a:spcBef>
              <a:spcAft>
                <a:spcPts val="360"/>
              </a:spcAft>
            </a:pPr>
            <a:r>
              <a:rPr lang="zh-TW" altLang="en-US" sz="2000" dirty="0">
                <a:ea typeface="標楷體"/>
              </a:rPr>
              <a:t>       </a:t>
            </a:r>
            <a:r>
              <a:rPr lang="zh-TW" altLang="zh-TW" sz="2000" dirty="0">
                <a:ea typeface="標楷體"/>
              </a:rPr>
              <a:t>勿擠在校門口擋住通道，或未經換證逕行進入校園。</a:t>
            </a:r>
            <a:endParaRPr lang="en-US" altLang="zh-TW" sz="2000" dirty="0"/>
          </a:p>
          <a:p>
            <a:pPr>
              <a:lnSpc>
                <a:spcPts val="2200"/>
              </a:lnSpc>
              <a:spcBef>
                <a:spcPts val="360"/>
              </a:spcBef>
              <a:spcAft>
                <a:spcPts val="360"/>
              </a:spcAft>
            </a:pPr>
            <a:r>
              <a:rPr lang="zh-TW" altLang="en-US" sz="2000" dirty="0">
                <a:ea typeface="標楷體"/>
              </a:rPr>
              <a:t>三</a:t>
            </a:r>
            <a:r>
              <a:rPr lang="zh-TW" altLang="en-US" sz="2000" dirty="0">
                <a:ea typeface="新細明體"/>
              </a:rPr>
              <a:t>、</a:t>
            </a:r>
            <a:r>
              <a:rPr lang="zh-TW" altLang="zh-TW" sz="2000" dirty="0">
                <a:ea typeface="標楷體"/>
              </a:rPr>
              <a:t>為讓孩子辨識佩帶識別證的校屬人員，</a:t>
            </a:r>
            <a:r>
              <a:rPr lang="zh-TW" altLang="en-US" sz="2000" dirty="0">
                <a:ea typeface="標楷體"/>
              </a:rPr>
              <a:t>請</a:t>
            </a:r>
            <a:r>
              <a:rPr lang="zh-TW" altLang="en-US" sz="2000" dirty="0">
                <a:solidFill>
                  <a:srgbClr val="FF0000"/>
                </a:solidFill>
                <a:ea typeface="標楷體"/>
              </a:rPr>
              <a:t>老師一律配戴識別證</a:t>
            </a:r>
            <a:r>
              <a:rPr lang="zh-TW" altLang="en-US" sz="2000" dirty="0">
                <a:ea typeface="標楷體"/>
              </a:rPr>
              <a:t>。</a:t>
            </a:r>
            <a:endParaRPr lang="en-US" altLang="zh-TW" sz="2000" dirty="0">
              <a:ea typeface="標楷體"/>
            </a:endParaRPr>
          </a:p>
          <a:p>
            <a:pPr>
              <a:lnSpc>
                <a:spcPts val="2200"/>
              </a:lnSpc>
              <a:spcBef>
                <a:spcPts val="360"/>
              </a:spcBef>
              <a:spcAft>
                <a:spcPts val="360"/>
              </a:spcAft>
            </a:pPr>
            <a:r>
              <a:rPr lang="zh-TW" altLang="en-US" sz="2000" dirty="0">
                <a:ea typeface="標楷體"/>
              </a:rPr>
              <a:t>四</a:t>
            </a:r>
            <a:r>
              <a:rPr lang="zh-TW" altLang="en-US" sz="2000" dirty="0">
                <a:ea typeface="新細明體"/>
              </a:rPr>
              <a:t>、</a:t>
            </a:r>
            <a:r>
              <a:rPr lang="zh-TW" altLang="zh-TW" sz="2000" dirty="0">
                <a:ea typeface="標楷體"/>
              </a:rPr>
              <a:t>如</a:t>
            </a:r>
            <a:r>
              <a:rPr lang="zh-TW" altLang="en-US" sz="2000" dirty="0">
                <a:ea typeface="標楷體"/>
              </a:rPr>
              <a:t>家長</a:t>
            </a:r>
            <a:r>
              <a:rPr lang="zh-TW" altLang="zh-TW" sz="2000" dirty="0">
                <a:ea typeface="標楷體"/>
              </a:rPr>
              <a:t>為孩子送便當</a:t>
            </a:r>
            <a:r>
              <a:rPr lang="zh-TW" altLang="en-US" sz="2000" dirty="0">
                <a:ea typeface="標楷體"/>
              </a:rPr>
              <a:t>袋，</a:t>
            </a:r>
            <a:r>
              <a:rPr lang="zh-TW" altLang="zh-TW" sz="2000" dirty="0">
                <a:ea typeface="標楷體"/>
              </a:rPr>
              <a:t>請</a:t>
            </a:r>
            <a:r>
              <a:rPr lang="zh-TW" altLang="en-US" sz="2000" dirty="0">
                <a:ea typeface="標楷體"/>
              </a:rPr>
              <a:t>由</a:t>
            </a:r>
            <a:r>
              <a:rPr lang="zh-TW" altLang="zh-TW" sz="2000" dirty="0">
                <a:ea typeface="標楷體"/>
              </a:rPr>
              <a:t>警衛</a:t>
            </a:r>
            <a:r>
              <a:rPr lang="zh-TW" altLang="en-US" sz="2000" dirty="0">
                <a:ea typeface="標楷體"/>
              </a:rPr>
              <a:t>協助聯絡領取</a:t>
            </a:r>
            <a:r>
              <a:rPr lang="zh-TW" altLang="zh-TW" sz="2000" dirty="0">
                <a:ea typeface="標楷體"/>
              </a:rPr>
              <a:t>。</a:t>
            </a:r>
            <a:endParaRPr lang="zh-TW" altLang="zh-TW" sz="2000" dirty="0"/>
          </a:p>
          <a:p>
            <a:pPr marL="825500" indent="-825500">
              <a:lnSpc>
                <a:spcPts val="2200"/>
              </a:lnSpc>
              <a:spcBef>
                <a:spcPts val="360"/>
              </a:spcBef>
              <a:spcAft>
                <a:spcPts val="360"/>
              </a:spcAft>
            </a:pPr>
            <a:r>
              <a:rPr lang="zh-TW" altLang="en-US" sz="2000" dirty="0">
                <a:ea typeface="標楷體"/>
              </a:rPr>
              <a:t>五</a:t>
            </a:r>
            <a:r>
              <a:rPr lang="zh-TW" altLang="en-US" sz="2000" dirty="0">
                <a:ea typeface="新細明體"/>
              </a:rPr>
              <a:t>、</a:t>
            </a:r>
            <a:r>
              <a:rPr lang="zh-TW" altLang="zh-TW" sz="2000" dirty="0">
                <a:ea typeface="標楷體"/>
              </a:rPr>
              <a:t>以車輛接送學生的安親班老師請先在</a:t>
            </a:r>
            <a:r>
              <a:rPr lang="zh-TW" altLang="en-US" sz="2000" dirty="0">
                <a:solidFill>
                  <a:srgbClr val="FF0000"/>
                </a:solidFill>
                <a:ea typeface="標楷體"/>
              </a:rPr>
              <a:t>安親班接送區</a:t>
            </a:r>
            <a:r>
              <a:rPr lang="zh-TW" altLang="zh-TW" sz="2000" dirty="0">
                <a:ea typeface="標楷體"/>
              </a:rPr>
              <a:t>等候學生路隊。</a:t>
            </a:r>
            <a:endParaRPr lang="zh-TW" altLang="zh-TW" sz="2000" dirty="0"/>
          </a:p>
          <a:p>
            <a:pPr marL="825500" indent="-825500">
              <a:lnSpc>
                <a:spcPts val="2200"/>
              </a:lnSpc>
              <a:spcBef>
                <a:spcPts val="360"/>
              </a:spcBef>
              <a:spcAft>
                <a:spcPts val="360"/>
              </a:spcAft>
            </a:pPr>
            <a:r>
              <a:rPr lang="zh-TW" altLang="en-US" sz="2000" dirty="0">
                <a:ea typeface="標楷體"/>
              </a:rPr>
              <a:t>六</a:t>
            </a:r>
            <a:r>
              <a:rPr lang="zh-TW" altLang="en-US" sz="2000" dirty="0">
                <a:ea typeface="新細明體"/>
              </a:rPr>
              <a:t>、</a:t>
            </a:r>
            <a:r>
              <a:rPr lang="zh-TW" altLang="zh-TW" sz="2000" dirty="0">
                <a:ea typeface="標楷體"/>
              </a:rPr>
              <a:t>志工於執勤時間進出校門應配戴</a:t>
            </a:r>
            <a:r>
              <a:rPr lang="zh-TW" altLang="zh-TW" sz="2000" dirty="0">
                <a:solidFill>
                  <a:srgbClr val="FF0000"/>
                </a:solidFill>
                <a:ea typeface="標楷體"/>
              </a:rPr>
              <a:t>志工證</a:t>
            </a:r>
            <a:r>
              <a:rPr lang="zh-TW" altLang="zh-TW" sz="2000" dirty="0">
                <a:ea typeface="標楷體"/>
              </a:rPr>
              <a:t>，並請至警衛室驗證。</a:t>
            </a:r>
            <a:endParaRPr lang="zh-TW" altLang="zh-TW" sz="2000" dirty="0"/>
          </a:p>
        </p:txBody>
      </p:sp>
    </p:spTree>
    <p:extLst>
      <p:ext uri="{BB962C8B-B14F-4D97-AF65-F5344CB8AC3E}">
        <p14:creationId xmlns:p14="http://schemas.microsoft.com/office/powerpoint/2010/main" val="396239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56024" y="1628800"/>
            <a:ext cx="22797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400" i="0" u="none" strike="noStrike" cap="none" normalizeH="0" baseline="0" dirty="0">
                <a:ln>
                  <a:noFill/>
                </a:ln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1.</a:t>
            </a:r>
            <a:r>
              <a:rPr kumimoji="1" lang="zh-TW" altLang="en-US" sz="2400" i="0" u="none" strike="noStrike" cap="none" normalizeH="0" baseline="0" dirty="0">
                <a:ln>
                  <a:noFill/>
                </a:ln>
                <a:effectLst/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放學時間總表</a:t>
            </a:r>
            <a:endParaRPr kumimoji="1" lang="zh-TW" altLang="en-US" sz="2400" i="0" u="none" strike="noStrike" cap="none" normalizeH="0" baseline="0" dirty="0">
              <a:ln>
                <a:noFill/>
              </a:ln>
              <a:effectLst/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896719"/>
              </p:ext>
            </p:extLst>
          </p:nvPr>
        </p:nvGraphicFramePr>
        <p:xfrm>
          <a:off x="611560" y="2348880"/>
          <a:ext cx="6820581" cy="286899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99817">
                  <a:extLst>
                    <a:ext uri="{9D8B030D-6E8A-4147-A177-3AD203B41FA5}">
                      <a16:colId xmlns:a16="http://schemas.microsoft.com/office/drawing/2014/main" val="1732404375"/>
                    </a:ext>
                  </a:extLst>
                </a:gridCol>
                <a:gridCol w="1560423">
                  <a:extLst>
                    <a:ext uri="{9D8B030D-6E8A-4147-A177-3AD203B41FA5}">
                      <a16:colId xmlns:a16="http://schemas.microsoft.com/office/drawing/2014/main" val="3377989409"/>
                    </a:ext>
                  </a:extLst>
                </a:gridCol>
                <a:gridCol w="2229810">
                  <a:extLst>
                    <a:ext uri="{9D8B030D-6E8A-4147-A177-3AD203B41FA5}">
                      <a16:colId xmlns:a16="http://schemas.microsoft.com/office/drawing/2014/main" val="1731632701"/>
                    </a:ext>
                  </a:extLst>
                </a:gridCol>
                <a:gridCol w="2380003">
                  <a:extLst>
                    <a:ext uri="{9D8B030D-6E8A-4147-A177-3AD203B41FA5}">
                      <a16:colId xmlns:a16="http://schemas.microsoft.com/office/drawing/2014/main" val="3498797193"/>
                    </a:ext>
                  </a:extLst>
                </a:gridCol>
                <a:gridCol w="50528">
                  <a:extLst>
                    <a:ext uri="{9D8B030D-6E8A-4147-A177-3AD203B41FA5}">
                      <a16:colId xmlns:a16="http://schemas.microsoft.com/office/drawing/2014/main" val="2819273143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星期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低年級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中年級</a:t>
                      </a:r>
                      <a:endParaRPr lang="zh-TW" altLang="en-US" sz="2000" kern="100" dirty="0">
                        <a:effectLst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 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 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75697922"/>
                  </a:ext>
                </a:extLst>
              </a:tr>
              <a:tr h="4492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一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中午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r>
                        <a:rPr 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00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全校放學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r>
                        <a:rPr 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00</a:t>
                      </a:r>
                      <a:endParaRPr lang="zh-TW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課後班社團放學</a:t>
                      </a:r>
                      <a:endParaRPr lang="en-US" altLang="zh-TW" sz="2000" kern="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18</a:t>
                      </a:r>
                      <a:r>
                        <a:rPr lang="zh-TW" sz="2000" kern="100" dirty="0">
                          <a:effectLst/>
                        </a:rPr>
                        <a:t>：</a:t>
                      </a:r>
                      <a:r>
                        <a:rPr lang="en-US" sz="2000" kern="100" dirty="0">
                          <a:effectLst/>
                        </a:rPr>
                        <a:t>2</a:t>
                      </a:r>
                      <a:r>
                        <a:rPr lang="zh-TW" altLang="en-US" sz="2000" kern="100" dirty="0">
                          <a:effectLst/>
                        </a:rPr>
                        <a:t>  </a:t>
                      </a:r>
                      <a:r>
                        <a:rPr lang="en-US" sz="2000" kern="100" dirty="0">
                          <a:effectLst/>
                        </a:rPr>
                        <a:t>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 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34456261"/>
                  </a:ext>
                </a:extLst>
              </a:tr>
              <a:tr h="31319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二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全校放學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r>
                        <a:rPr 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00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 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32860482"/>
                  </a:ext>
                </a:extLst>
              </a:tr>
              <a:tr h="173649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三</a:t>
                      </a:r>
                      <a:endParaRPr lang="zh-TW" sz="16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 gridSpan="2"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1600" kern="100" dirty="0">
                          <a:effectLst/>
                        </a:rPr>
                        <a:t>全校放學</a:t>
                      </a:r>
                      <a:r>
                        <a:rPr lang="en-US" sz="1600" kern="100" dirty="0">
                          <a:effectLst/>
                        </a:rPr>
                        <a:t>12</a:t>
                      </a:r>
                      <a:r>
                        <a:rPr lang="zh-TW" sz="1600" kern="100" dirty="0">
                          <a:effectLst/>
                        </a:rPr>
                        <a:t>：</a:t>
                      </a:r>
                      <a:r>
                        <a:rPr lang="en-US" sz="1600" kern="100" dirty="0">
                          <a:effectLst/>
                        </a:rPr>
                        <a:t>00</a:t>
                      </a:r>
                      <a:endParaRPr lang="zh-TW" sz="16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 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67177745"/>
                  </a:ext>
                </a:extLst>
              </a:tr>
              <a:tr h="4381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三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全校放學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r>
                        <a:rPr 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00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2420941"/>
                  </a:ext>
                </a:extLst>
              </a:tr>
              <a:tr h="4258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四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>
                          <a:solidFill>
                            <a:schemeClr val="tx1"/>
                          </a:solidFill>
                          <a:effectLst/>
                        </a:rPr>
                        <a:t>中午</a:t>
                      </a:r>
                      <a:r>
                        <a:rPr lang="en-US" sz="2000" b="1" kern="1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r>
                        <a:rPr lang="zh-TW" sz="2000" b="1" kern="10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  <a:r>
                        <a:rPr lang="en-US" sz="2000" b="1" kern="100">
                          <a:solidFill>
                            <a:schemeClr val="tx1"/>
                          </a:solidFill>
                          <a:effectLst/>
                        </a:rPr>
                        <a:t>00</a:t>
                      </a:r>
                      <a:endParaRPr lang="zh-TW" sz="2000" b="1" kern="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全校放學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r>
                        <a:rPr lang="zh-TW" sz="2000" b="1" kern="100" dirty="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</a:rPr>
                        <a:t>00</a:t>
                      </a:r>
                      <a:endParaRPr lang="zh-TW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 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52811163"/>
                  </a:ext>
                </a:extLst>
              </a:tr>
              <a:tr h="14487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五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2000" kern="100" dirty="0">
                          <a:solidFill>
                            <a:schemeClr val="tx1"/>
                          </a:solidFill>
                          <a:effectLst/>
                        </a:rPr>
                        <a:t>全校放學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00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4476874"/>
                  </a:ext>
                </a:extLst>
              </a:tr>
              <a:tr h="287174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</a:rPr>
                        <a:t>五</a:t>
                      </a:r>
                      <a:endParaRPr lang="zh-TW" sz="16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 gridSpan="2"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1600" kern="100" dirty="0">
                          <a:effectLst/>
                        </a:rPr>
                        <a:t>全校放學</a:t>
                      </a:r>
                      <a:r>
                        <a:rPr lang="en-US" sz="1600" kern="100" dirty="0">
                          <a:effectLst/>
                        </a:rPr>
                        <a:t>12</a:t>
                      </a:r>
                      <a:r>
                        <a:rPr lang="zh-TW" sz="1600" kern="100" dirty="0">
                          <a:effectLst/>
                        </a:rPr>
                        <a:t>：</a:t>
                      </a:r>
                      <a:r>
                        <a:rPr lang="en-US" sz="1600" kern="100" dirty="0">
                          <a:effectLst/>
                        </a:rPr>
                        <a:t>00</a:t>
                      </a:r>
                      <a:endParaRPr lang="zh-TW" sz="16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 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22245113"/>
                  </a:ext>
                </a:extLst>
              </a:tr>
            </a:tbl>
          </a:graphicData>
        </a:graphic>
      </p:graphicFrame>
      <p:sp>
        <p:nvSpPr>
          <p:cNvPr id="7" name="標題 2">
            <a:extLst>
              <a:ext uri="{FF2B5EF4-FFF2-40B4-BE49-F238E27FC236}">
                <a16:creationId xmlns:a16="http://schemas.microsoft.com/office/drawing/2014/main" id="{8146815C-1EB1-41DB-855D-01CC196CD213}"/>
              </a:ext>
            </a:extLst>
          </p:cNvPr>
          <p:cNvSpPr txBox="1">
            <a:spLocks/>
          </p:cNvSpPr>
          <p:nvPr/>
        </p:nvSpPr>
        <p:spPr bwMode="auto">
          <a:xfrm>
            <a:off x="323528" y="274598"/>
            <a:ext cx="839906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/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校園安全</a:t>
            </a:r>
            <a:endParaRPr lang="en-US" altLang="zh-TW" sz="3600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家長及安親班接送區注意事項</a:t>
            </a:r>
          </a:p>
        </p:txBody>
      </p:sp>
    </p:spTree>
    <p:extLst>
      <p:ext uri="{BB962C8B-B14F-4D97-AF65-F5344CB8AC3E}">
        <p14:creationId xmlns:p14="http://schemas.microsoft.com/office/powerpoint/2010/main" val="239308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2"/>
          <p:cNvSpPr>
            <a:spLocks noGrp="1"/>
          </p:cNvSpPr>
          <p:nvPr>
            <p:ph idx="1"/>
          </p:nvPr>
        </p:nvSpPr>
        <p:spPr>
          <a:xfrm>
            <a:off x="899592" y="1556792"/>
            <a:ext cx="6768752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pPr fontAlgn="base"/>
            <a:r>
              <a:rPr lang="en-US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1.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因校內空間有限，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老師指導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學生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依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放學路隊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出校門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，直接到安親班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接送區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集合。</a:t>
            </a:r>
          </a:p>
          <a:p>
            <a:pPr fontAlgn="base"/>
            <a:r>
              <a:rPr lang="en-US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2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安親班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老師務必提早或準時到接送區等待孩子。與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接送車輛務必於</a:t>
            </a:r>
            <a:r>
              <a:rPr lang="en-US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16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：</a:t>
            </a:r>
            <a:r>
              <a:rPr lang="en-US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10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或</a:t>
            </a:r>
            <a:r>
              <a:rPr lang="en-US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12:10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左右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開到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安親班接送區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接學生，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配合導護志工值勤時間以維護學生安全。</a:t>
            </a:r>
            <a:endParaRPr lang="zh-TW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endParaRPr lang="zh-TW" altLang="en-US" dirty="0"/>
          </a:p>
        </p:txBody>
      </p:sp>
      <p:sp>
        <p:nvSpPr>
          <p:cNvPr id="8" name="標題 2">
            <a:extLst>
              <a:ext uri="{FF2B5EF4-FFF2-40B4-BE49-F238E27FC236}">
                <a16:creationId xmlns:a16="http://schemas.microsoft.com/office/drawing/2014/main" id="{E113B424-B3E6-4BDB-BFA6-AEC763F54D7D}"/>
              </a:ext>
            </a:extLst>
          </p:cNvPr>
          <p:cNvSpPr txBox="1">
            <a:spLocks/>
          </p:cNvSpPr>
          <p:nvPr/>
        </p:nvSpPr>
        <p:spPr bwMode="auto">
          <a:xfrm>
            <a:off x="323528" y="274598"/>
            <a:ext cx="839906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/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校園安全</a:t>
            </a:r>
            <a:endParaRPr lang="en-US" altLang="zh-TW" sz="3600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家長及安親班接送區注意事項</a:t>
            </a:r>
          </a:p>
        </p:txBody>
      </p:sp>
    </p:spTree>
    <p:extLst>
      <p:ext uri="{BB962C8B-B14F-4D97-AF65-F5344CB8AC3E}">
        <p14:creationId xmlns:p14="http://schemas.microsoft.com/office/powerpoint/2010/main" val="402045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2">
            <a:extLst>
              <a:ext uri="{FF2B5EF4-FFF2-40B4-BE49-F238E27FC236}">
                <a16:creationId xmlns:a16="http://schemas.microsoft.com/office/drawing/2014/main" id="{9F13F07D-CB02-4966-B08C-04C80D79C72F}"/>
              </a:ext>
            </a:extLst>
          </p:cNvPr>
          <p:cNvSpPr txBox="1">
            <a:spLocks/>
          </p:cNvSpPr>
          <p:nvPr/>
        </p:nvSpPr>
        <p:spPr bwMode="auto">
          <a:xfrm>
            <a:off x="467544" y="620688"/>
            <a:ext cx="7416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/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校園安全</a:t>
            </a:r>
            <a:r>
              <a:rPr lang="en-US" altLang="zh-TW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導護老師上放學執勤重點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25645E3-3C50-4022-9F30-FF4ACF4E7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1556792"/>
            <a:ext cx="6408712" cy="4464496"/>
          </a:xfrm>
        </p:spPr>
        <p:txBody>
          <a:bodyPr>
            <a:normAutofit/>
          </a:bodyPr>
          <a:lstStyle/>
          <a:p>
            <a:pPr fontAlgn="base"/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總導護：負責校門口</a:t>
            </a:r>
            <a:r>
              <a:rPr lang="zh-TW" altLang="zh-TW" sz="2800" dirty="0"/>
              <a:t>每日</a:t>
            </a:r>
            <a:r>
              <a:rPr lang="zh-TW" altLang="en-US" sz="2800" dirty="0"/>
              <a:t>上放學的學生安全與</a:t>
            </a:r>
            <a:r>
              <a:rPr lang="zh-TW" altLang="zh-TW" sz="2800" dirty="0"/>
              <a:t>秩序</a:t>
            </a:r>
            <a:r>
              <a:rPr lang="zh-TW" altLang="en-US" sz="2800" dirty="0"/>
              <a:t>，並支援</a:t>
            </a:r>
            <a:r>
              <a:rPr lang="zh-TW" altLang="zh-TW" sz="2800" dirty="0"/>
              <a:t>汽車接送區</a:t>
            </a:r>
            <a:r>
              <a:rPr lang="zh-TW" altLang="en-US" sz="2800" dirty="0"/>
              <a:t>之</a:t>
            </a:r>
            <a:r>
              <a:rPr lang="zh-TW" altLang="zh-TW" sz="2800" dirty="0"/>
              <a:t>引導</a:t>
            </a:r>
            <a:r>
              <a:rPr lang="zh-TW" altLang="en-US" sz="2800" dirty="0"/>
              <a:t>。</a:t>
            </a:r>
            <a:endParaRPr lang="zh-TW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pPr fontAlgn="base"/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導護</a:t>
            </a:r>
            <a:r>
              <a:rPr lang="en-US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2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：上學期間負責</a:t>
            </a:r>
            <a:r>
              <a:rPr lang="en-US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07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：</a:t>
            </a:r>
            <a:r>
              <a:rPr lang="en-US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30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前到校的安全與秩序；放學則負責安親班接送區的引導與管制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，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並配合導護志工值勤時間，於志工收隊後將尚未被安親班老師接走的孩子帶回校門內等待接送。</a:t>
            </a:r>
            <a:endParaRPr lang="zh-TW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36259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2">
            <a:extLst>
              <a:ext uri="{FF2B5EF4-FFF2-40B4-BE49-F238E27FC236}">
                <a16:creationId xmlns:a16="http://schemas.microsoft.com/office/drawing/2014/main" id="{9F13F07D-CB02-4966-B08C-04C80D79C72F}"/>
              </a:ext>
            </a:extLst>
          </p:cNvPr>
          <p:cNvSpPr txBox="1">
            <a:spLocks/>
          </p:cNvSpPr>
          <p:nvPr/>
        </p:nvSpPr>
        <p:spPr bwMode="auto">
          <a:xfrm>
            <a:off x="539552" y="476672"/>
            <a:ext cx="64807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l"/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交通安全</a:t>
            </a:r>
            <a:r>
              <a:rPr lang="en-US" altLang="zh-TW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600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導護交通隊</a:t>
            </a:r>
          </a:p>
        </p:txBody>
      </p:sp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F949C012-93B7-4931-A24C-569489C437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611" y="1412776"/>
            <a:ext cx="6408712" cy="4320480"/>
          </a:xfrm>
        </p:spPr>
        <p:txBody>
          <a:bodyPr>
            <a:normAutofit/>
          </a:bodyPr>
          <a:lstStyle/>
          <a:p>
            <a:pPr fontAlgn="base"/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崗位一：負責上放學，三民路與忠孝三路交叉口過馬路學生之安全</a:t>
            </a:r>
            <a:r>
              <a:rPr lang="zh-TW" altLang="en-US" sz="2800" dirty="0"/>
              <a:t>。</a:t>
            </a:r>
            <a:endParaRPr lang="en-US" altLang="zh-TW" sz="2800" dirty="0"/>
          </a:p>
          <a:p>
            <a:pPr fontAlgn="base"/>
            <a:endParaRPr lang="zh-TW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pPr fontAlgn="base"/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崗位二：負責上學期間側門車道口與過馬路的安全與引導。</a:t>
            </a:r>
            <a:endParaRPr lang="en-US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pPr fontAlgn="base"/>
            <a:endParaRPr lang="en-US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pPr fontAlgn="base"/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崗位三：協助將尚未被安親班老師接走的孩子，帶回校門內等待接送。</a:t>
            </a:r>
            <a:endParaRPr lang="zh-TW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00423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 idx="4294967295"/>
          </p:nvPr>
        </p:nvSpPr>
        <p:spPr>
          <a:xfrm>
            <a:off x="971600" y="365919"/>
            <a:ext cx="2160240" cy="731837"/>
          </a:xfrm>
        </p:spPr>
        <p:txBody>
          <a:bodyPr>
            <a:normAutofit/>
          </a:bodyPr>
          <a:lstStyle/>
          <a:p>
            <a:r>
              <a:rPr lang="zh-TW" altLang="en-US" dirty="0"/>
              <a:t>宣導事項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188" y="2674938"/>
            <a:ext cx="5611812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938" y="1481138"/>
            <a:ext cx="6334125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539552" y="1290299"/>
            <a:ext cx="6767462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ts val="28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•"/>
            </a:pP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安親班接送學生上、放學車輛的安排應符合政府規定之規格用車，以維護學童的安全。</a:t>
            </a:r>
          </a:p>
          <a:p>
            <a:pPr marL="457200" lvl="0" indent="-457200">
              <a:lnSpc>
                <a:spcPts val="28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•"/>
            </a:pP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在校外集合學生之安親班，請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老師提早或準時在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接送區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等待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。</a:t>
            </a:r>
          </a:p>
          <a:p>
            <a:pPr marL="457200" lvl="0" indent="-457200">
              <a:lnSpc>
                <a:spcPts val="28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•"/>
            </a:pP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為維護學生安全，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請</a:t>
            </a:r>
            <a:r>
              <a:rPr lang="zh-TW" altLang="zh-TW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娃娃車</a:t>
            </a: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務必於導護志工與導護老師收隊前接走學生。</a:t>
            </a:r>
            <a:endParaRPr lang="zh-TW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pPr marL="457200" lvl="0" indent="-457200">
              <a:lnSpc>
                <a:spcPts val="28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•"/>
            </a:pPr>
            <a:r>
              <a:rPr lang="zh-TW" altLang="en-US" sz="2800" kern="100" dirty="0">
                <a:solidFill>
                  <a:schemeClr val="tx2">
                    <a:lumMod val="75000"/>
                  </a:schemeClr>
                </a:solidFill>
                <a:latin typeface="Calibri"/>
                <a:cs typeface="Times New Roman"/>
              </a:rPr>
              <a:t>課後班與課後社團老師務必配戴識別證。</a:t>
            </a:r>
            <a:endParaRPr lang="en-US" altLang="zh-TW" sz="2800" kern="100" dirty="0">
              <a:solidFill>
                <a:schemeClr val="tx2">
                  <a:lumMod val="75000"/>
                </a:schemeClr>
              </a:solidFill>
              <a:latin typeface="Calibri"/>
              <a:cs typeface="Times New Roman"/>
            </a:endParaRPr>
          </a:p>
          <a:p>
            <a:pPr marL="457200" indent="-457200">
              <a:lnSpc>
                <a:spcPts val="28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•"/>
            </a:pPr>
            <a:r>
              <a:rPr lang="zh-TW" altLang="zh-TW" sz="2800" dirty="0"/>
              <a:t>請安親班</a:t>
            </a:r>
            <a:r>
              <a:rPr lang="zh-TW" altLang="en-US" sz="2800" dirty="0"/>
              <a:t>老師於</a:t>
            </a:r>
            <a:r>
              <a:rPr lang="zh-TW" altLang="zh-TW" sz="2800" dirty="0"/>
              <a:t>學生集合時</a:t>
            </a:r>
            <a:r>
              <a:rPr lang="zh-TW" altLang="en-US" sz="2800" dirty="0"/>
              <a:t>等待時，</a:t>
            </a:r>
            <a:r>
              <a:rPr lang="zh-TW" altLang="zh-TW" sz="2800" dirty="0"/>
              <a:t>妥善管理學生排隊秩序，以維護學生安全。</a:t>
            </a:r>
          </a:p>
        </p:txBody>
      </p:sp>
    </p:spTree>
    <p:extLst>
      <p:ext uri="{BB962C8B-B14F-4D97-AF65-F5344CB8AC3E}">
        <p14:creationId xmlns:p14="http://schemas.microsoft.com/office/powerpoint/2010/main" val="3431592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1435100" y="332656"/>
            <a:ext cx="47210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 cap="none" spc="0" baseline="0">
                <a:ln w="19050">
                  <a:solidFill>
                    <a:schemeClr val="bg1"/>
                  </a:solidFill>
                </a:ln>
                <a:solidFill>
                  <a:srgbClr val="00133A"/>
                </a:solidFill>
                <a:effectLst/>
                <a:latin typeface="+mj-lt"/>
                <a:ea typeface="+mj-ea"/>
                <a:cs typeface="Tahoma" pitchFamily="34" charset="0"/>
              </a:defRPr>
            </a:lvl1pPr>
          </a:lstStyle>
          <a:p>
            <a:pPr>
              <a:defRPr/>
            </a:pPr>
            <a:r>
              <a:rPr lang="zh-TW" altLang="en-US" dirty="0"/>
              <a:t>提案討論</a:t>
            </a: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940971" y="1311356"/>
            <a:ext cx="6840760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32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4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0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0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8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18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6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16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800" dirty="0"/>
              <a:t>案由一</a:t>
            </a:r>
            <a:r>
              <a:rPr lang="en-US" altLang="zh-TW" sz="2800" dirty="0"/>
              <a:t>: </a:t>
            </a:r>
          </a:p>
          <a:p>
            <a:pPr marL="0" indent="0">
              <a:buNone/>
            </a:pPr>
            <a:r>
              <a:rPr lang="zh-TW" altLang="en-US" sz="2800" dirty="0"/>
              <a:t>本校已建置電子圍籬，是否能與忠孝派出所建立電子圍籬</a:t>
            </a:r>
            <a:r>
              <a:rPr lang="en-US" altLang="zh-TW" sz="2800" dirty="0"/>
              <a:t>APP</a:t>
            </a:r>
            <a:r>
              <a:rPr lang="zh-TW" altLang="en-US" sz="2800" dirty="0"/>
              <a:t>連線機制，以及時因應突發事件。</a:t>
            </a: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971600" y="3212976"/>
            <a:ext cx="7283326" cy="2520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32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4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0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0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8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18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6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1600" kern="1200">
                <a:solidFill>
                  <a:srgbClr val="10403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800" dirty="0">
                <a:solidFill>
                  <a:srgbClr val="0000FF"/>
                </a:solidFill>
              </a:rPr>
              <a:t>說明</a:t>
            </a:r>
            <a:r>
              <a:rPr lang="en-US" altLang="zh-TW" sz="2800" dirty="0">
                <a:solidFill>
                  <a:srgbClr val="0000FF"/>
                </a:solidFill>
              </a:rPr>
              <a:t>: </a:t>
            </a:r>
          </a:p>
          <a:p>
            <a:pPr marL="0" indent="0">
              <a:buNone/>
            </a:pPr>
            <a:r>
              <a:rPr lang="zh-TW" altLang="en-US" sz="2800" dirty="0"/>
              <a:t>目前電子圍籬通報只能聯繫校內老師與警衛，為了學生安全多一分保障，是否有可能與忠孝派出所也建立</a:t>
            </a:r>
            <a:r>
              <a:rPr lang="en-US" altLang="zh-TW" sz="2800" dirty="0"/>
              <a:t>APP</a:t>
            </a:r>
            <a:r>
              <a:rPr lang="zh-TW" altLang="en-US" sz="2800" dirty="0"/>
              <a:t>連線機制。</a:t>
            </a:r>
            <a:endParaRPr lang="zh-TW" alt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792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251520" y="2564904"/>
            <a:ext cx="749935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 cap="none" spc="0" baseline="0">
                <a:ln w="19050">
                  <a:solidFill>
                    <a:schemeClr val="bg1"/>
                  </a:solidFill>
                </a:ln>
                <a:solidFill>
                  <a:srgbClr val="00133A"/>
                </a:solidFill>
                <a:effectLst/>
                <a:latin typeface="+mj-lt"/>
                <a:ea typeface="+mj-ea"/>
                <a:cs typeface="Tahoma" pitchFamily="34" charset="0"/>
              </a:defRPr>
            </a:lvl1pPr>
          </a:lstStyle>
          <a:p>
            <a:pPr>
              <a:defRPr/>
            </a:pPr>
            <a:r>
              <a:rPr lang="zh-TW" altLang="en-US" dirty="0"/>
              <a:t>臨時動議</a:t>
            </a:r>
          </a:p>
        </p:txBody>
      </p:sp>
    </p:spTree>
    <p:extLst>
      <p:ext uri="{BB962C8B-B14F-4D97-AF65-F5344CB8AC3E}">
        <p14:creationId xmlns:p14="http://schemas.microsoft.com/office/powerpoint/2010/main" val="3087179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251520" y="2857500"/>
            <a:ext cx="749935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 cap="none" spc="0" baseline="0">
                <a:ln w="19050">
                  <a:solidFill>
                    <a:schemeClr val="bg1"/>
                  </a:solidFill>
                </a:ln>
                <a:solidFill>
                  <a:srgbClr val="00133A"/>
                </a:solidFill>
                <a:effectLst/>
                <a:latin typeface="+mj-lt"/>
                <a:ea typeface="+mj-ea"/>
                <a:cs typeface="Tahoma" pitchFamily="34" charset="0"/>
              </a:defRPr>
            </a:lvl1pPr>
          </a:lstStyle>
          <a:p>
            <a:pPr>
              <a:defRPr/>
            </a:pPr>
            <a:r>
              <a:rPr lang="zh-TW" altLang="en-US" dirty="0"/>
              <a:t>散會</a:t>
            </a:r>
          </a:p>
        </p:txBody>
      </p:sp>
    </p:spTree>
    <p:extLst>
      <p:ext uri="{BB962C8B-B14F-4D97-AF65-F5344CB8AC3E}">
        <p14:creationId xmlns:p14="http://schemas.microsoft.com/office/powerpoint/2010/main" val="3206982833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5264</TotalTime>
  <Words>796</Words>
  <Application>Microsoft Office PowerPoint</Application>
  <PresentationFormat>如螢幕大小 (4:3)</PresentationFormat>
  <Paragraphs>87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4" baseType="lpstr">
      <vt:lpstr>Microsoft JhengHei UI</vt:lpstr>
      <vt:lpstr>微軟正黑體</vt:lpstr>
      <vt:lpstr>新細明體</vt:lpstr>
      <vt:lpstr>標楷體</vt:lpstr>
      <vt:lpstr>Arial</vt:lpstr>
      <vt:lpstr>Calibri</vt:lpstr>
      <vt:lpstr>Tahoma</vt:lpstr>
      <vt:lpstr>Times New Roman</vt:lpstr>
      <vt:lpstr>Trebuchet MS</vt:lpstr>
      <vt:lpstr>Verdana</vt:lpstr>
      <vt:lpstr>Wingdings 3</vt:lpstr>
      <vt:lpstr>多面向</vt:lpstr>
      <vt:lpstr>107年度下學期新林國小 校園安全會議</vt:lpstr>
      <vt:lpstr>議程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宣導事項</vt:lpstr>
      <vt:lpstr>PowerPoint 簡報</vt:lpstr>
      <vt:lpstr>PowerPoint 簡報</vt:lpstr>
      <vt:lpstr>PowerPoint 簡報</vt:lpstr>
    </vt:vector>
  </TitlesOfParts>
  <Company>National United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LENOVO USER</dc:creator>
  <cp:lastModifiedBy>cheng</cp:lastModifiedBy>
  <cp:revision>291</cp:revision>
  <dcterms:created xsi:type="dcterms:W3CDTF">2008-05-13T14:31:03Z</dcterms:created>
  <dcterms:modified xsi:type="dcterms:W3CDTF">2019-02-01T03:46:28Z</dcterms:modified>
</cp:coreProperties>
</file>